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jpeg" ContentType="image/jpeg"/>
  <Override PartName="/ppt/media/image12.png" ContentType="image/png"/>
  <Override PartName="/ppt/media/image22.png" ContentType="image/png"/>
  <Override PartName="/ppt/media/image24.jpeg" ContentType="image/jpe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37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37260ED7-901C-4580-BC1C-2B12F8A08AFF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47EADE3-1CC2-47D8-837B-E0C3A1A5F435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20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8B5CD95-E6A1-4189-99A1-FECAECA382D7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2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AB2E17B5-8912-4BBA-98C3-A089FEB5C89C}" type="slidenum">
              <a:rPr b="0" lang="en-GB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я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п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р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е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с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з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г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я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щ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ё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н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е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м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ы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ш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ь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8932F06-E703-4B99-8AB0-FB37824870CC}" type="slidenum">
              <a:rPr b="0" lang="en-GB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ru-RU" sz="60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6FD698E-416A-463C-B97D-EF0306D2A49E}" type="slidenum">
              <a:rPr b="0" lang="en-GB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15440" y="2867760"/>
            <a:ext cx="11360520" cy="1122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ru-RU" sz="4800" spc="-1" strike="noStrike">
                <a:solidFill>
                  <a:srgbClr val="000000"/>
                </a:solidFill>
                <a:latin typeface="Arial"/>
              </a:rPr>
              <a:t>Для </a:t>
            </a:r>
            <a:r>
              <a:rPr b="0" lang="ru-RU" sz="4800" spc="-1" strike="noStrike">
                <a:solidFill>
                  <a:srgbClr val="000000"/>
                </a:solidFill>
                <a:latin typeface="Arial"/>
              </a:rPr>
              <a:t>правки </a:t>
            </a:r>
            <a:r>
              <a:rPr b="0" lang="ru-RU" sz="4800" spc="-1" strike="noStrike">
                <a:solidFill>
                  <a:srgbClr val="000000"/>
                </a:solidFill>
                <a:latin typeface="Arial"/>
              </a:rPr>
              <a:t>текста </a:t>
            </a:r>
            <a:r>
              <a:rPr b="0" lang="ru-RU" sz="4800" spc="-1" strike="noStrike">
                <a:solidFill>
                  <a:srgbClr val="000000"/>
                </a:solidFill>
                <a:latin typeface="Arial"/>
              </a:rPr>
              <a:t>заглавия </a:t>
            </a:r>
            <a:r>
              <a:rPr b="0" lang="ru-RU" sz="4800" spc="-1" strike="noStrike">
                <a:solidFill>
                  <a:srgbClr val="000000"/>
                </a:solidFill>
                <a:latin typeface="Arial"/>
              </a:rPr>
              <a:t>щёлкнит</a:t>
            </a:r>
            <a:r>
              <a:rPr b="0" lang="ru-RU" sz="4800" spc="-1" strike="noStrike">
                <a:solidFill>
                  <a:srgbClr val="000000"/>
                </a:solidFill>
                <a:latin typeface="Arial"/>
              </a:rPr>
              <a:t>е мышью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/>
          </p:nvPr>
        </p:nvSpPr>
        <p:spPr>
          <a:xfrm>
            <a:off x="11296440" y="6217560"/>
            <a:ext cx="731160" cy="524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A763F68-4CB7-4CD7-93ED-4F5D4BBE421F}" type="slidenum">
              <a:rPr b="0" lang="en-GB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4.xml"/><Relationship Id="rId9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14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21924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>
            <a:off x="3812400" y="4686480"/>
            <a:ext cx="4566960" cy="76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0" spc="-1" strike="noStrike">
                <a:solidFill>
                  <a:srgbClr val="595959"/>
                </a:solidFill>
                <a:latin typeface="Arial"/>
                <a:ea typeface="Rubik"/>
              </a:rPr>
              <a:t>Let's get it started </a:t>
            </a:r>
            <a:endParaRPr b="0" lang="ru-RU" sz="4000" spc="-1" strike="noStrike">
              <a:latin typeface="Arial"/>
            </a:endParaRPr>
          </a:p>
        </p:txBody>
      </p:sp>
      <p:pic>
        <p:nvPicPr>
          <p:cNvPr id="130" name="Google Shape;104;p2" descr=""/>
          <p:cNvPicPr/>
          <p:nvPr/>
        </p:nvPicPr>
        <p:blipFill>
          <a:blip r:embed="rId1"/>
          <a:stretch/>
        </p:blipFill>
        <p:spPr>
          <a:xfrm>
            <a:off x="3116520" y="1340640"/>
            <a:ext cx="5958360" cy="304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328;p26" descr=""/>
          <p:cNvPicPr/>
          <p:nvPr/>
        </p:nvPicPr>
        <p:blipFill>
          <a:blip r:embed="rId1"/>
          <a:srcRect l="3908" t="17038" r="9075" b="25632"/>
          <a:stretch/>
        </p:blipFill>
        <p:spPr>
          <a:xfrm>
            <a:off x="0" y="0"/>
            <a:ext cx="12191760" cy="4601880"/>
          </a:xfrm>
          <a:prstGeom prst="rect">
            <a:avLst/>
          </a:prstGeom>
          <a:ln>
            <a:noFill/>
          </a:ln>
        </p:spPr>
      </p:pic>
      <p:sp>
        <p:nvSpPr>
          <p:cNvPr id="194" name="CustomShape 1"/>
          <p:cNvSpPr/>
          <p:nvPr/>
        </p:nvSpPr>
        <p:spPr>
          <a:xfrm>
            <a:off x="6939720" y="5393520"/>
            <a:ext cx="412560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5a558d"/>
                </a:solidFill>
                <a:latin typeface="Arial"/>
                <a:ea typeface="Rubik"/>
              </a:rPr>
              <a:t>beetroot.academy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219320" y="4998960"/>
            <a:ext cx="4876560" cy="100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6000" spc="-1" strike="noStrike">
                <a:solidFill>
                  <a:srgbClr val="5a558d"/>
                </a:solidFill>
                <a:latin typeface="Arial"/>
                <a:ea typeface="Playfair Display"/>
              </a:rPr>
              <a:t>Дякую!</a:t>
            </a:r>
            <a:endParaRPr b="0" lang="ru-RU" sz="6000" spc="-1" strike="noStrike">
              <a:latin typeface="Arial"/>
            </a:endParaRPr>
          </a:p>
        </p:txBody>
      </p:sp>
      <p:pic>
        <p:nvPicPr>
          <p:cNvPr id="196" name="Google Shape;331;p26" descr=""/>
          <p:cNvPicPr/>
          <p:nvPr/>
        </p:nvPicPr>
        <p:blipFill>
          <a:blip r:embed="rId2"/>
          <a:stretch/>
        </p:blipFill>
        <p:spPr>
          <a:xfrm>
            <a:off x="7157160" y="5506920"/>
            <a:ext cx="326160" cy="326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747720" y="851760"/>
            <a:ext cx="5886720" cy="23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1" lang="ru-RU" sz="3600" spc="-1" strike="noStrike">
                <a:solidFill>
                  <a:srgbClr val="f1b828"/>
                </a:solidFill>
                <a:latin typeface="Arial"/>
                <a:ea typeface="Playfair Display"/>
              </a:rPr>
              <a:t>Позиционирование и Трансформация </a:t>
            </a:r>
            <a:endParaRPr b="0" lang="ru-RU" sz="3600" spc="-1" strike="noStrike"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1" lang="ru-RU" sz="3600" spc="-1" strike="noStrike">
                <a:solidFill>
                  <a:srgbClr val="f1b828"/>
                </a:solidFill>
                <a:latin typeface="Arial"/>
                <a:ea typeface="Playfair Display"/>
              </a:rPr>
              <a:t>в </a:t>
            </a:r>
            <a:r>
              <a:rPr b="1" lang="en-US" sz="3600" spc="-1" strike="noStrike">
                <a:solidFill>
                  <a:srgbClr val="f1b828"/>
                </a:solidFill>
                <a:latin typeface="Arial"/>
                <a:ea typeface="Playfair Display"/>
              </a:rPr>
              <a:t>CSS</a:t>
            </a:r>
            <a:endParaRPr b="0" lang="ru-RU" sz="3600" spc="-1" strike="noStrike">
              <a:latin typeface="Arial"/>
            </a:endParaRPr>
          </a:p>
        </p:txBody>
      </p:sp>
      <p:grpSp>
        <p:nvGrpSpPr>
          <p:cNvPr id="132" name="Group 2"/>
          <p:cNvGrpSpPr/>
          <p:nvPr/>
        </p:nvGrpSpPr>
        <p:grpSpPr>
          <a:xfrm>
            <a:off x="0" y="473400"/>
            <a:ext cx="12299760" cy="6384240"/>
            <a:chOff x="0" y="473400"/>
            <a:chExt cx="12299760" cy="6384240"/>
          </a:xfrm>
        </p:grpSpPr>
        <p:pic>
          <p:nvPicPr>
            <p:cNvPr id="133" name="Google Shape;91;p1" descr="D:\Beetroot_work\Logo\BA_Logo-01.png"/>
            <p:cNvPicPr/>
            <p:nvPr/>
          </p:nvPicPr>
          <p:blipFill>
            <a:blip r:embed="rId1"/>
            <a:stretch/>
          </p:blipFill>
          <p:spPr>
            <a:xfrm>
              <a:off x="9310320" y="473400"/>
              <a:ext cx="2401920" cy="1082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4" name="Google Shape;93;p1" descr=""/>
            <p:cNvPicPr/>
            <p:nvPr/>
          </p:nvPicPr>
          <p:blipFill>
            <a:blip r:embed="rId2"/>
            <a:stretch/>
          </p:blipFill>
          <p:spPr>
            <a:xfrm>
              <a:off x="0" y="3429000"/>
              <a:ext cx="9637200" cy="3428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5" name="Google Shape;95;p1" descr="C:\Users\gelya\OneDrive\Рабочий стол\A_web_partnership-02.png"/>
            <p:cNvPicPr/>
            <p:nvPr/>
          </p:nvPicPr>
          <p:blipFill>
            <a:blip r:embed="rId3"/>
            <a:stretch/>
          </p:blipFill>
          <p:spPr>
            <a:xfrm>
              <a:off x="6224400" y="1030320"/>
              <a:ext cx="6075360" cy="53719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6" name="CustomShape 3"/>
          <p:cNvSpPr/>
          <p:nvPr/>
        </p:nvSpPr>
        <p:spPr>
          <a:xfrm>
            <a:off x="479520" y="3429000"/>
            <a:ext cx="7566840" cy="316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62626"/>
                </a:solidFill>
                <a:latin typeface="Arial"/>
                <a:ea typeface="Rubik"/>
              </a:rPr>
              <a:t>Lesson plan:</a:t>
            </a:r>
            <a:endParaRPr b="0" lang="ru-RU" sz="2400" spc="-1" strike="noStrike">
              <a:latin typeface="Arial"/>
            </a:endParaRPr>
          </a:p>
          <a:p>
            <a:pPr marL="457200" indent="-45684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ru-RU" sz="2400" spc="-1" strike="noStrike">
                <a:solidFill>
                  <a:srgbClr val="262626"/>
                </a:solidFill>
                <a:latin typeface="Arial"/>
                <a:ea typeface="Rubik"/>
              </a:rPr>
              <a:t>Геометрия и 3</a:t>
            </a:r>
            <a:r>
              <a:rPr b="0" lang="en-US" sz="2400" spc="-1" strike="noStrike">
                <a:solidFill>
                  <a:srgbClr val="262626"/>
                </a:solidFill>
                <a:latin typeface="Arial"/>
                <a:ea typeface="Rubik"/>
              </a:rPr>
              <a:t>D</a:t>
            </a:r>
            <a:r>
              <a:rPr b="0" lang="ru-RU" sz="2400" spc="-1" strike="noStrike">
                <a:solidFill>
                  <a:srgbClr val="262626"/>
                </a:solidFill>
                <a:latin typeface="Arial"/>
                <a:ea typeface="Rubik"/>
              </a:rPr>
              <a:t> компас в браузере</a:t>
            </a:r>
            <a:endParaRPr b="0" lang="ru-RU" sz="2400" spc="-1" strike="noStrike">
              <a:latin typeface="Arial"/>
            </a:endParaRPr>
          </a:p>
          <a:p>
            <a:pPr marL="457200" indent="-45684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ru-RU" sz="2400" spc="-1" strike="noStrike">
                <a:solidFill>
                  <a:srgbClr val="262626"/>
                </a:solidFill>
                <a:latin typeface="Arial"/>
                <a:ea typeface="Rubik"/>
              </a:rPr>
              <a:t>Что такое </a:t>
            </a:r>
            <a:r>
              <a:rPr b="0" lang="en-US" sz="2400" spc="-1" strike="noStrike">
                <a:solidFill>
                  <a:srgbClr val="262626"/>
                </a:solidFill>
                <a:latin typeface="Arial"/>
                <a:ea typeface="Rubik"/>
              </a:rPr>
              <a:t>Z-index</a:t>
            </a:r>
            <a:r>
              <a:rPr b="0" lang="ru-RU" sz="2400" spc="-1" strike="noStrike">
                <a:solidFill>
                  <a:srgbClr val="262626"/>
                </a:solidFill>
                <a:latin typeface="Arial"/>
                <a:ea typeface="Rubik"/>
              </a:rPr>
              <a:t>, как ним пользоваться</a:t>
            </a:r>
            <a:endParaRPr b="0" lang="ru-RU" sz="2400" spc="-1" strike="noStrike">
              <a:latin typeface="Arial"/>
            </a:endParaRPr>
          </a:p>
          <a:p>
            <a:pPr marL="457200" indent="-45684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ru-RU" sz="2400" spc="-1" strike="noStrike">
                <a:solidFill>
                  <a:srgbClr val="262626"/>
                </a:solidFill>
                <a:latin typeface="Arial"/>
                <a:ea typeface="Rubik"/>
              </a:rPr>
              <a:t>Проблемы абсолютного позиционирования</a:t>
            </a:r>
            <a:endParaRPr b="0" lang="ru-RU" sz="2400" spc="-1" strike="noStrike">
              <a:latin typeface="Arial"/>
            </a:endParaRPr>
          </a:p>
          <a:p>
            <a:pPr marL="457200" indent="-45684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400" spc="-1" strike="noStrike">
                <a:solidFill>
                  <a:srgbClr val="262626"/>
                </a:solidFill>
                <a:latin typeface="Arial"/>
                <a:ea typeface="Rubik"/>
              </a:rPr>
              <a:t>CSS </a:t>
            </a:r>
            <a:r>
              <a:rPr b="0" lang="ru-RU" sz="2400" spc="-1" strike="noStrike">
                <a:solidFill>
                  <a:srgbClr val="262626"/>
                </a:solidFill>
                <a:latin typeface="Arial"/>
                <a:ea typeface="Rubik"/>
              </a:rPr>
              <a:t>Трансформация «</a:t>
            </a:r>
            <a:r>
              <a:rPr b="0" lang="en-US" sz="2400" spc="-1" strike="noStrike">
                <a:solidFill>
                  <a:srgbClr val="262626"/>
                </a:solidFill>
                <a:latin typeface="Arial"/>
                <a:ea typeface="Rubik"/>
              </a:rPr>
              <a:t>”</a:t>
            </a:r>
            <a:r>
              <a:rPr b="0" lang="ru-RU" sz="2400" spc="-1" strike="noStrike">
                <a:solidFill>
                  <a:srgbClr val="262626"/>
                </a:solidFill>
                <a:latin typeface="Arial"/>
                <a:ea typeface="Rubik"/>
              </a:rPr>
              <a:t>3</a:t>
            </a:r>
            <a:r>
              <a:rPr b="0" lang="en-US" sz="2400" spc="-1" strike="noStrike">
                <a:solidFill>
                  <a:srgbClr val="262626"/>
                </a:solidFill>
                <a:latin typeface="Arial"/>
                <a:ea typeface="Rubik"/>
              </a:rPr>
              <a:t>D”</a:t>
            </a:r>
            <a:r>
              <a:rPr b="0" lang="ru-RU" sz="2400" spc="-1" strike="noStrike">
                <a:solidFill>
                  <a:srgbClr val="262626"/>
                </a:solidFill>
                <a:latin typeface="Arial"/>
                <a:ea typeface="Rubik"/>
              </a:rPr>
              <a:t>».</a:t>
            </a:r>
            <a:endParaRPr b="0" lang="ru-RU" sz="2400" spc="-1" strike="noStrike">
              <a:latin typeface="Arial"/>
            </a:endParaRPr>
          </a:p>
          <a:p>
            <a:pPr marL="457200" indent="-45684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  <a:ea typeface="Arial"/>
              </a:rPr>
              <a:t>CSS Animations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ru-RU" sz="2400" spc="-1" strike="noStrike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237240" y="162720"/>
            <a:ext cx="3721680" cy="68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91cfb8"/>
                </a:solidFill>
                <a:latin typeface="Arial"/>
                <a:ea typeface="Playfair Display"/>
              </a:rPr>
              <a:t>Lesson #12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22;p4" descr=""/>
          <p:cNvPicPr/>
          <p:nvPr/>
        </p:nvPicPr>
        <p:blipFill>
          <a:blip r:embed="rId1"/>
          <a:stretch/>
        </p:blipFill>
        <p:spPr>
          <a:xfrm>
            <a:off x="475920" y="178200"/>
            <a:ext cx="4104000" cy="3250440"/>
          </a:xfrm>
          <a:prstGeom prst="rect">
            <a:avLst/>
          </a:prstGeom>
          <a:ln>
            <a:noFill/>
          </a:ln>
        </p:spPr>
      </p:pic>
      <p:pic>
        <p:nvPicPr>
          <p:cNvPr id="139" name="Рисунок 4" descr=""/>
          <p:cNvPicPr/>
          <p:nvPr/>
        </p:nvPicPr>
        <p:blipFill>
          <a:blip r:embed="rId2"/>
          <a:stretch/>
        </p:blipFill>
        <p:spPr>
          <a:xfrm>
            <a:off x="4434480" y="2622600"/>
            <a:ext cx="7619760" cy="3758760"/>
          </a:xfrm>
          <a:prstGeom prst="rect">
            <a:avLst/>
          </a:prstGeom>
          <a:ln>
            <a:noFill/>
          </a:ln>
        </p:spPr>
      </p:pic>
      <p:sp>
        <p:nvSpPr>
          <p:cNvPr id="140" name="CustomShape 1"/>
          <p:cNvSpPr/>
          <p:nvPr/>
        </p:nvSpPr>
        <p:spPr>
          <a:xfrm>
            <a:off x="5501880" y="476280"/>
            <a:ext cx="5254560" cy="1572840"/>
          </a:xfrm>
          <a:prstGeom prst="rect">
            <a:avLst/>
          </a:prstGeom>
          <a:noFill/>
          <a:ln>
            <a:noFill/>
          </a:ln>
          <a:effectLst>
            <a:outerShdw algn="r" blurRad="50800" dir="10800000" dist="3816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>
            <a:bevelT prst="relaxedInset"/>
          </a:sp3d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90000"/>
              </a:lnSpc>
            </a:pPr>
            <a:r>
              <a:rPr b="1" lang="ru-RU" sz="5400" spc="-1" strike="noStrike">
                <a:solidFill>
                  <a:srgbClr val="ffffff"/>
                </a:solidFill>
                <a:latin typeface="Arial"/>
                <a:ea typeface="Rubik"/>
              </a:rPr>
              <a:t>Геометрия и 3</a:t>
            </a:r>
            <a:r>
              <a:rPr b="1" lang="en-US" sz="5400" spc="-1" strike="noStrike">
                <a:solidFill>
                  <a:srgbClr val="ffffff"/>
                </a:solidFill>
                <a:latin typeface="Arial"/>
                <a:ea typeface="Rubik"/>
              </a:rPr>
              <a:t>D</a:t>
            </a:r>
            <a:r>
              <a:rPr b="1" lang="ru-RU" sz="5400" spc="-1" strike="noStrike">
                <a:solidFill>
                  <a:srgbClr val="ffffff"/>
                </a:solidFill>
                <a:latin typeface="Arial"/>
                <a:ea typeface="Rubik"/>
              </a:rPr>
              <a:t> компас</a:t>
            </a:r>
            <a:r>
              <a:rPr b="1" lang="ru-RU" sz="5400" spc="-1" strike="noStrike">
                <a:solidFill>
                  <a:srgbClr val="ffffff"/>
                </a:solidFill>
                <a:latin typeface="Arial"/>
                <a:ea typeface="Playfair Display"/>
              </a:rPr>
              <a:t> </a:t>
            </a:r>
            <a:endParaRPr b="0" lang="ru-RU" sz="5400" spc="-1" strike="noStrike">
              <a:latin typeface="Arial"/>
            </a:endParaRPr>
          </a:p>
        </p:txBody>
      </p:sp>
      <p:pic>
        <p:nvPicPr>
          <p:cNvPr id="141" name="Рисунок 7" descr=""/>
          <p:cNvPicPr/>
          <p:nvPr/>
        </p:nvPicPr>
        <p:blipFill>
          <a:blip r:embed="rId3"/>
          <a:stretch/>
        </p:blipFill>
        <p:spPr>
          <a:xfrm>
            <a:off x="778320" y="3456000"/>
            <a:ext cx="3181680" cy="318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"/>
          <p:cNvGrpSpPr/>
          <p:nvPr/>
        </p:nvGrpSpPr>
        <p:grpSpPr>
          <a:xfrm>
            <a:off x="-24840" y="133560"/>
            <a:ext cx="12234600" cy="6724080"/>
            <a:chOff x="-24840" y="133560"/>
            <a:chExt cx="12234600" cy="6724080"/>
          </a:xfrm>
        </p:grpSpPr>
        <p:sp>
          <p:nvSpPr>
            <p:cNvPr id="143" name="CustomShape 2"/>
            <p:cNvSpPr/>
            <p:nvPr/>
          </p:nvSpPr>
          <p:spPr>
            <a:xfrm>
              <a:off x="-24840" y="2583360"/>
              <a:ext cx="12234600" cy="4274280"/>
            </a:xfrm>
            <a:prstGeom prst="rect">
              <a:avLst/>
            </a:prstGeom>
            <a:solidFill>
              <a:srgbClr val="f2f0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44" name="Google Shape;131;p5" descr="C:\Users\gelya\OneDrive\Рабочий стол\A_web_courses_Header_ill-01.png"/>
            <p:cNvPicPr/>
            <p:nvPr/>
          </p:nvPicPr>
          <p:blipFill>
            <a:blip r:embed="rId1"/>
            <a:stretch/>
          </p:blipFill>
          <p:spPr>
            <a:xfrm>
              <a:off x="0" y="133560"/>
              <a:ext cx="4150440" cy="34264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45" name="Рисунок 10" descr=""/>
          <p:cNvPicPr/>
          <p:nvPr/>
        </p:nvPicPr>
        <p:blipFill>
          <a:blip r:embed="rId2"/>
          <a:stretch/>
        </p:blipFill>
        <p:spPr>
          <a:xfrm>
            <a:off x="26640" y="3367080"/>
            <a:ext cx="8444520" cy="3490560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4495680" y="241200"/>
            <a:ext cx="6276600" cy="17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ru-RU" sz="5400" spc="-1" strike="noStrike">
                <a:solidFill>
                  <a:srgbClr val="ffffff"/>
                </a:solidFill>
                <a:latin typeface="Arial"/>
                <a:ea typeface="Rubik"/>
              </a:rPr>
              <a:t>3</a:t>
            </a:r>
            <a:r>
              <a:rPr b="1" lang="en-US" sz="5400" spc="-1" strike="noStrike">
                <a:solidFill>
                  <a:srgbClr val="ffffff"/>
                </a:solidFill>
                <a:latin typeface="Arial"/>
                <a:ea typeface="Rubik"/>
              </a:rPr>
              <a:t>D</a:t>
            </a:r>
            <a:r>
              <a:rPr b="1" lang="ru-RU" sz="5400" spc="-1" strike="noStrike">
                <a:solidFill>
                  <a:srgbClr val="ffffff"/>
                </a:solidFill>
                <a:latin typeface="Arial"/>
                <a:ea typeface="Rubik"/>
              </a:rPr>
              <a:t> компас в браузере</a:t>
            </a:r>
            <a:endParaRPr b="0" lang="ru-RU" sz="5400" spc="-1" strike="noStrike">
              <a:latin typeface="Arial"/>
            </a:endParaRPr>
          </a:p>
        </p:txBody>
      </p:sp>
      <p:pic>
        <p:nvPicPr>
          <p:cNvPr id="147" name="Рисунок 14" descr=""/>
          <p:cNvPicPr/>
          <p:nvPr/>
        </p:nvPicPr>
        <p:blipFill>
          <a:blip r:embed="rId3"/>
          <a:stretch/>
        </p:blipFill>
        <p:spPr>
          <a:xfrm>
            <a:off x="7529400" y="3273480"/>
            <a:ext cx="4105080" cy="32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6095880" y="184320"/>
            <a:ext cx="5738760" cy="81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-RU" sz="4400" spc="-1" strike="noStrike">
                <a:solidFill>
                  <a:srgbClr val="5a558d"/>
                </a:solidFill>
                <a:latin typeface="Arial"/>
                <a:ea typeface="Rubik"/>
              </a:rPr>
              <a:t>Что такое </a:t>
            </a:r>
            <a:r>
              <a:rPr b="1" lang="en-US" sz="4400" spc="-1" strike="noStrike">
                <a:solidFill>
                  <a:srgbClr val="5a558d"/>
                </a:solidFill>
                <a:latin typeface="Arial"/>
                <a:ea typeface="Rubik"/>
              </a:rPr>
              <a:t>Z-index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149" name="Google Shape;143;p6" descr="D:\Beetroot_work\New site\Course images\A_web_course_header_soft_skills-01.png"/>
          <p:cNvPicPr/>
          <p:nvPr/>
        </p:nvPicPr>
        <p:blipFill>
          <a:blip r:embed="rId1"/>
          <a:stretch/>
        </p:blipFill>
        <p:spPr>
          <a:xfrm>
            <a:off x="-414720" y="-321480"/>
            <a:ext cx="4900320" cy="4010400"/>
          </a:xfrm>
          <a:prstGeom prst="rect">
            <a:avLst/>
          </a:prstGeom>
          <a:ln>
            <a:noFill/>
          </a:ln>
        </p:spPr>
      </p:pic>
      <p:pic>
        <p:nvPicPr>
          <p:cNvPr id="150" name="Рисунок 6" descr=""/>
          <p:cNvPicPr/>
          <p:nvPr/>
        </p:nvPicPr>
        <p:blipFill>
          <a:blip r:embed="rId2"/>
          <a:stretch/>
        </p:blipFill>
        <p:spPr>
          <a:xfrm>
            <a:off x="8255160" y="3570480"/>
            <a:ext cx="3862440" cy="3287160"/>
          </a:xfrm>
          <a:prstGeom prst="rect">
            <a:avLst/>
          </a:prstGeom>
          <a:ln>
            <a:noFill/>
          </a:ln>
        </p:spPr>
      </p:pic>
      <p:pic>
        <p:nvPicPr>
          <p:cNvPr id="151" name="Рисунок 2" descr=""/>
          <p:cNvPicPr/>
          <p:nvPr/>
        </p:nvPicPr>
        <p:blipFill>
          <a:blip r:embed="rId3"/>
          <a:stretch/>
        </p:blipFill>
        <p:spPr>
          <a:xfrm>
            <a:off x="4485960" y="589680"/>
            <a:ext cx="5738760" cy="3092040"/>
          </a:xfrm>
          <a:prstGeom prst="rect">
            <a:avLst/>
          </a:prstGeom>
          <a:ln>
            <a:noFill/>
          </a:ln>
        </p:spPr>
      </p:pic>
      <p:pic>
        <p:nvPicPr>
          <p:cNvPr id="152" name="Рисунок 10" descr=""/>
          <p:cNvPicPr/>
          <p:nvPr/>
        </p:nvPicPr>
        <p:blipFill>
          <a:blip r:embed="rId4"/>
          <a:stretch/>
        </p:blipFill>
        <p:spPr>
          <a:xfrm>
            <a:off x="3286080" y="3506400"/>
            <a:ext cx="3543120" cy="335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2;p7" descr=""/>
          <p:cNvPicPr/>
          <p:nvPr/>
        </p:nvPicPr>
        <p:blipFill>
          <a:blip r:embed="rId1"/>
          <a:stretch/>
        </p:blipFill>
        <p:spPr>
          <a:xfrm rot="16200000">
            <a:off x="1160640" y="-832680"/>
            <a:ext cx="1831320" cy="3492000"/>
          </a:xfrm>
          <a:prstGeom prst="rect">
            <a:avLst/>
          </a:prstGeom>
          <a:ln>
            <a:noFill/>
          </a:ln>
        </p:spPr>
      </p:pic>
      <p:grpSp>
        <p:nvGrpSpPr>
          <p:cNvPr id="154" name="Group 1"/>
          <p:cNvGrpSpPr/>
          <p:nvPr/>
        </p:nvGrpSpPr>
        <p:grpSpPr>
          <a:xfrm>
            <a:off x="4984200" y="-147960"/>
            <a:ext cx="7353360" cy="2035440"/>
            <a:chOff x="4984200" y="-147960"/>
            <a:chExt cx="7353360" cy="2035440"/>
          </a:xfrm>
        </p:grpSpPr>
        <p:sp>
          <p:nvSpPr>
            <p:cNvPr id="155" name="CustomShape 2"/>
            <p:cNvSpPr/>
            <p:nvPr/>
          </p:nvSpPr>
          <p:spPr>
            <a:xfrm rot="20977800">
              <a:off x="5022360" y="171360"/>
              <a:ext cx="2638800" cy="666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ru-RU" sz="3600" spc="-1" strike="noStrike">
                  <a:solidFill>
                    <a:srgbClr val="ffd561"/>
                  </a:solidFill>
                  <a:latin typeface="Arial"/>
                  <a:ea typeface="Rubik"/>
                </a:rPr>
                <a:t>Проблема</a:t>
              </a:r>
              <a:endParaRPr b="0" lang="ru-RU" sz="3600" spc="-1" strike="noStrike">
                <a:latin typeface="Arial"/>
              </a:endParaRPr>
            </a:p>
          </p:txBody>
        </p:sp>
        <p:sp>
          <p:nvSpPr>
            <p:cNvPr id="156" name="CustomShape 3"/>
            <p:cNvSpPr/>
            <p:nvPr/>
          </p:nvSpPr>
          <p:spPr>
            <a:xfrm rot="1087200">
              <a:off x="7763760" y="549360"/>
              <a:ext cx="4588200" cy="63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ru-RU" sz="3600" spc="-1" strike="noStrike">
                  <a:solidFill>
                    <a:srgbClr val="ffd561"/>
                  </a:solidFill>
                  <a:latin typeface="Arial"/>
                  <a:ea typeface="Rubik"/>
                </a:rPr>
                <a:t>позиционирования</a:t>
              </a:r>
              <a:endParaRPr b="0" lang="ru-RU" sz="3600" spc="-1" strike="noStrike">
                <a:latin typeface="Arial"/>
              </a:endParaRPr>
            </a:p>
          </p:txBody>
        </p:sp>
        <p:sp>
          <p:nvSpPr>
            <p:cNvPr id="157" name="CustomShape 4"/>
            <p:cNvSpPr/>
            <p:nvPr/>
          </p:nvSpPr>
          <p:spPr>
            <a:xfrm>
              <a:off x="6306840" y="812160"/>
              <a:ext cx="2931840" cy="516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ru-RU" sz="2800" spc="-1" strike="noStrike">
                  <a:solidFill>
                    <a:srgbClr val="ffd561"/>
                  </a:solidFill>
                  <a:latin typeface="Arial"/>
                  <a:ea typeface="Rubik"/>
                </a:rPr>
                <a:t>абсолютного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58" name="CustomShape 5"/>
            <p:cNvSpPr/>
            <p:nvPr/>
          </p:nvSpPr>
          <p:spPr>
            <a:xfrm rot="10800000">
              <a:off x="7601400" y="504720"/>
              <a:ext cx="205560" cy="291600"/>
            </a:xfrm>
            <a:prstGeom prst="downArrow">
              <a:avLst>
                <a:gd name="adj1" fmla="val 51266"/>
                <a:gd name="adj2" fmla="val 7278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59" name="Рисунок 14" descr=""/>
          <p:cNvPicPr/>
          <p:nvPr/>
        </p:nvPicPr>
        <p:blipFill>
          <a:blip r:embed="rId2"/>
          <a:stretch/>
        </p:blipFill>
        <p:spPr>
          <a:xfrm>
            <a:off x="1066680" y="2640240"/>
            <a:ext cx="2463840" cy="2039760"/>
          </a:xfrm>
          <a:prstGeom prst="rect">
            <a:avLst/>
          </a:prstGeom>
          <a:ln>
            <a:noFill/>
          </a:ln>
        </p:spPr>
      </p:pic>
      <p:pic>
        <p:nvPicPr>
          <p:cNvPr id="160" name="Рисунок 16" descr=""/>
          <p:cNvPicPr/>
          <p:nvPr/>
        </p:nvPicPr>
        <p:blipFill>
          <a:blip r:embed="rId3"/>
          <a:stretch/>
        </p:blipFill>
        <p:spPr>
          <a:xfrm>
            <a:off x="4466160" y="2604600"/>
            <a:ext cx="2463840" cy="2039760"/>
          </a:xfrm>
          <a:prstGeom prst="rect">
            <a:avLst/>
          </a:prstGeom>
          <a:ln>
            <a:noFill/>
          </a:ln>
        </p:spPr>
      </p:pic>
      <p:pic>
        <p:nvPicPr>
          <p:cNvPr id="161" name="Рисунок 18" descr=""/>
          <p:cNvPicPr/>
          <p:nvPr/>
        </p:nvPicPr>
        <p:blipFill>
          <a:blip r:embed="rId4"/>
          <a:stretch/>
        </p:blipFill>
        <p:spPr>
          <a:xfrm>
            <a:off x="8420400" y="2604600"/>
            <a:ext cx="2463840" cy="2039760"/>
          </a:xfrm>
          <a:prstGeom prst="rect">
            <a:avLst/>
          </a:prstGeom>
          <a:ln>
            <a:noFill/>
          </a:ln>
        </p:spPr>
      </p:pic>
      <p:pic>
        <p:nvPicPr>
          <p:cNvPr id="162" name="Google Shape;234;p16" descr="C:\Users\gelya\OneDrive\Рабочий стол\A_personalities_3-01-01.png"/>
          <p:cNvPicPr/>
          <p:nvPr/>
        </p:nvPicPr>
        <p:blipFill>
          <a:blip r:embed="rId5"/>
          <a:stretch/>
        </p:blipFill>
        <p:spPr>
          <a:xfrm>
            <a:off x="396720" y="3853440"/>
            <a:ext cx="996840" cy="921240"/>
          </a:xfrm>
          <a:prstGeom prst="rect">
            <a:avLst/>
          </a:prstGeom>
          <a:ln>
            <a:noFill/>
          </a:ln>
        </p:spPr>
      </p:pic>
      <p:pic>
        <p:nvPicPr>
          <p:cNvPr id="163" name="Google Shape;235;p16" descr="C:\Users\gelya\OneDrive\Рабочий стол\A_personalities_2-01-01.png"/>
          <p:cNvPicPr/>
          <p:nvPr/>
        </p:nvPicPr>
        <p:blipFill>
          <a:blip r:embed="rId6"/>
          <a:stretch/>
        </p:blipFill>
        <p:spPr>
          <a:xfrm flipH="1">
            <a:off x="3896640" y="3858120"/>
            <a:ext cx="1012320" cy="935280"/>
          </a:xfrm>
          <a:prstGeom prst="rect">
            <a:avLst/>
          </a:prstGeom>
          <a:ln>
            <a:noFill/>
          </a:ln>
        </p:spPr>
      </p:pic>
      <p:pic>
        <p:nvPicPr>
          <p:cNvPr id="164" name="Google Shape;236;p16" descr="C:\Users\gelya\OneDrive\Рабочий стол\A_personalities_1-01-01.png"/>
          <p:cNvPicPr/>
          <p:nvPr/>
        </p:nvPicPr>
        <p:blipFill>
          <a:blip r:embed="rId7"/>
          <a:stretch/>
        </p:blipFill>
        <p:spPr>
          <a:xfrm>
            <a:off x="7785000" y="3853440"/>
            <a:ext cx="988920" cy="913680"/>
          </a:xfrm>
          <a:prstGeom prst="rect">
            <a:avLst/>
          </a:prstGeom>
          <a:ln>
            <a:noFill/>
          </a:ln>
        </p:spPr>
      </p:pic>
      <p:sp>
        <p:nvSpPr>
          <p:cNvPr id="165" name="CustomShape 6"/>
          <p:cNvSpPr/>
          <p:nvPr/>
        </p:nvSpPr>
        <p:spPr>
          <a:xfrm>
            <a:off x="0" y="-84600"/>
            <a:ext cx="360" cy="16884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7"/>
          <p:cNvSpPr/>
          <p:nvPr/>
        </p:nvSpPr>
        <p:spPr>
          <a:xfrm>
            <a:off x="396720" y="4972320"/>
            <a:ext cx="3012840" cy="11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200" spc="-1" strike="noStrike">
                <a:solidFill>
                  <a:srgbClr val="303030"/>
                </a:solidFill>
                <a:latin typeface="Trebuchet MS"/>
                <a:ea typeface="Arial"/>
              </a:rPr>
              <a:t>Значение по умолчанию.</a:t>
            </a:r>
            <a:br/>
            <a:r>
              <a:rPr b="0" lang="ru-RU" sz="1200" spc="-1" strike="noStrike">
                <a:solidFill>
                  <a:srgbClr val="303030"/>
                </a:solidFill>
                <a:latin typeface="Trebuchet MS"/>
                <a:ea typeface="Arial"/>
              </a:rPr>
              <a:t>Блок располагается в соответствии с нормальным потоком.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200" spc="-1" strike="noStrike">
                <a:solidFill>
                  <a:srgbClr val="303030"/>
                </a:solidFill>
                <a:latin typeface="Trebuchet MS"/>
                <a:ea typeface="Arial"/>
              </a:rPr>
              <a:t>Свойства </a:t>
            </a:r>
            <a:r>
              <a:rPr b="0" lang="ru-RU" sz="1200" spc="-1" strike="noStrike">
                <a:solidFill>
                  <a:srgbClr val="303030"/>
                </a:solidFill>
                <a:latin typeface="Courier New"/>
                <a:ea typeface="Arial"/>
              </a:rPr>
              <a:t>top</a:t>
            </a:r>
            <a:r>
              <a:rPr b="0" lang="ru-RU" sz="1200" spc="-1" strike="noStrike">
                <a:solidFill>
                  <a:srgbClr val="303030"/>
                </a:solidFill>
                <a:latin typeface="Trebuchet MS"/>
                <a:ea typeface="Arial"/>
              </a:rPr>
              <a:t>, </a:t>
            </a:r>
            <a:r>
              <a:rPr b="0" lang="ru-RU" sz="1200" spc="-1" strike="noStrike">
                <a:solidFill>
                  <a:srgbClr val="303030"/>
                </a:solidFill>
                <a:latin typeface="Courier New"/>
                <a:ea typeface="Arial"/>
              </a:rPr>
              <a:t>right</a:t>
            </a:r>
            <a:r>
              <a:rPr b="0" lang="ru-RU" sz="1200" spc="-1" strike="noStrike">
                <a:solidFill>
                  <a:srgbClr val="303030"/>
                </a:solidFill>
                <a:latin typeface="Trebuchet MS"/>
                <a:ea typeface="Arial"/>
              </a:rPr>
              <a:t>, </a:t>
            </a:r>
            <a:r>
              <a:rPr b="0" lang="ru-RU" sz="1200" spc="-1" strike="noStrike">
                <a:solidFill>
                  <a:srgbClr val="303030"/>
                </a:solidFill>
                <a:latin typeface="Courier New"/>
                <a:ea typeface="Arial"/>
              </a:rPr>
              <a:t>bottom</a:t>
            </a:r>
            <a:r>
              <a:rPr b="0" lang="ru-RU" sz="1200" spc="-1" strike="noStrike">
                <a:solidFill>
                  <a:srgbClr val="303030"/>
                </a:solidFill>
                <a:latin typeface="Trebuchet MS"/>
                <a:ea typeface="Arial"/>
              </a:rPr>
              <a:t> и </a:t>
            </a:r>
            <a:r>
              <a:rPr b="0" lang="ru-RU" sz="1200" spc="-1" strike="noStrike">
                <a:solidFill>
                  <a:srgbClr val="303030"/>
                </a:solidFill>
                <a:latin typeface="Courier New"/>
                <a:ea typeface="Arial"/>
              </a:rPr>
              <a:t>left</a:t>
            </a:r>
            <a:r>
              <a:rPr b="0" lang="ru-RU" sz="1200" spc="-1" strike="noStrike">
                <a:solidFill>
                  <a:srgbClr val="303030"/>
                </a:solidFill>
                <a:latin typeface="Trebuchet MS"/>
                <a:ea typeface="Arial"/>
              </a:rPr>
              <a:t> не применяются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167" name="CustomShape 8"/>
          <p:cNvSpPr/>
          <p:nvPr/>
        </p:nvSpPr>
        <p:spPr>
          <a:xfrm>
            <a:off x="4237200" y="4972320"/>
            <a:ext cx="323496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rgbClr val="303030"/>
                </a:solidFill>
                <a:latin typeface="Arial"/>
                <a:ea typeface="Arial"/>
              </a:rPr>
              <a:t>Положение блока задается с помощью свойств </a:t>
            </a:r>
            <a:r>
              <a:rPr b="0" lang="ru-RU" sz="1400" spc="-1" strike="noStrike">
                <a:solidFill>
                  <a:srgbClr val="303030"/>
                </a:solidFill>
                <a:latin typeface="Courier New"/>
                <a:ea typeface="Arial"/>
              </a:rPr>
              <a:t>top, right, bottom,left</a:t>
            </a:r>
            <a:r>
              <a:rPr b="0" lang="ru-RU" sz="1400" spc="-1" strike="noStrike">
                <a:solidFill>
                  <a:srgbClr val="303030"/>
                </a:solidFill>
                <a:latin typeface="Arial"/>
                <a:ea typeface="Arial"/>
              </a:rPr>
              <a:t>.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68" name="CustomShape 9"/>
          <p:cNvSpPr/>
          <p:nvPr/>
        </p:nvSpPr>
        <p:spPr>
          <a:xfrm>
            <a:off x="8067600" y="4977720"/>
            <a:ext cx="3419280" cy="11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303030"/>
                </a:solidFill>
                <a:latin typeface="Trebuchet MS"/>
                <a:ea typeface="Arial"/>
              </a:rPr>
              <a:t>Положение блока рассчитывается в соответствии с нормальным потоком. Не влияет на положение любых следующих блоков</a:t>
            </a:r>
            <a:r>
              <a:rPr b="0" lang="en-US" sz="1400" spc="-1" strike="noStrike">
                <a:solidFill>
                  <a:srgbClr val="303030"/>
                </a:solidFill>
                <a:latin typeface="Trebuchet MS"/>
                <a:ea typeface="Arial"/>
              </a:rPr>
              <a:t>.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Рисунок 8" descr=""/>
          <p:cNvPicPr/>
          <p:nvPr/>
        </p:nvPicPr>
        <p:blipFill>
          <a:blip r:embed="rId1"/>
          <a:stretch/>
        </p:blipFill>
        <p:spPr>
          <a:xfrm>
            <a:off x="2437200" y="1217880"/>
            <a:ext cx="5423760" cy="2911680"/>
          </a:xfrm>
          <a:prstGeom prst="rect">
            <a:avLst/>
          </a:prstGeom>
          <a:ln>
            <a:noFill/>
          </a:ln>
        </p:spPr>
      </p:pic>
      <p:sp>
        <p:nvSpPr>
          <p:cNvPr id="170" name="CustomShape 1"/>
          <p:cNvSpPr/>
          <p:nvPr/>
        </p:nvSpPr>
        <p:spPr>
          <a:xfrm>
            <a:off x="509760" y="381240"/>
            <a:ext cx="5600160" cy="721080"/>
          </a:xfrm>
          <a:prstGeom prst="rect">
            <a:avLst/>
          </a:prstGeom>
          <a:noFill/>
          <a:ln w="34920">
            <a:noFill/>
          </a:ln>
          <a:effectLst>
            <a:outerShdw algn="ctr" blurRad="107950" dir="5400000" dist="12600">
              <a:srgbClr val="000000"/>
            </a:outerShdw>
          </a:effectLst>
          <a:scene3d>
            <a:camera prst="perspectiveRelaxedModerately"/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ff6d54"/>
                </a:solidFill>
                <a:latin typeface="Arial"/>
                <a:ea typeface="Rubik"/>
              </a:rPr>
              <a:t>CSS </a:t>
            </a:r>
            <a:r>
              <a:rPr b="1" lang="ru-RU" sz="4000" spc="-1" strike="noStrike">
                <a:solidFill>
                  <a:srgbClr val="ff6d54"/>
                </a:solidFill>
                <a:latin typeface="Arial"/>
                <a:ea typeface="Rubik"/>
              </a:rPr>
              <a:t>Трансформация</a:t>
            </a:r>
            <a:endParaRPr b="0" lang="ru-RU" sz="4000" spc="-1" strike="noStrike">
              <a:latin typeface="Arial"/>
            </a:endParaRPr>
          </a:p>
        </p:txBody>
      </p:sp>
      <p:pic>
        <p:nvPicPr>
          <p:cNvPr id="171" name="Рисунок 2" descr=""/>
          <p:cNvPicPr/>
          <p:nvPr/>
        </p:nvPicPr>
        <p:blipFill>
          <a:blip r:embed="rId2"/>
          <a:stretch/>
        </p:blipFill>
        <p:spPr>
          <a:xfrm>
            <a:off x="92880" y="1698840"/>
            <a:ext cx="2090160" cy="1732680"/>
          </a:xfrm>
          <a:prstGeom prst="rect">
            <a:avLst/>
          </a:prstGeom>
          <a:ln>
            <a:noFill/>
          </a:ln>
        </p:spPr>
      </p:pic>
      <p:pic>
        <p:nvPicPr>
          <p:cNvPr id="172" name="Рисунок 4" descr=""/>
          <p:cNvPicPr/>
          <p:nvPr/>
        </p:nvPicPr>
        <p:blipFill>
          <a:blip r:embed="rId3"/>
          <a:stretch/>
        </p:blipFill>
        <p:spPr>
          <a:xfrm>
            <a:off x="172440" y="4577760"/>
            <a:ext cx="2106000" cy="1428480"/>
          </a:xfrm>
          <a:prstGeom prst="rect">
            <a:avLst/>
          </a:prstGeom>
          <a:ln>
            <a:noFill/>
          </a:ln>
        </p:spPr>
      </p:pic>
      <p:pic>
        <p:nvPicPr>
          <p:cNvPr id="173" name="Рисунок 6" descr=""/>
          <p:cNvPicPr/>
          <p:nvPr/>
        </p:nvPicPr>
        <p:blipFill>
          <a:blip r:embed="rId4"/>
          <a:stretch/>
        </p:blipFill>
        <p:spPr>
          <a:xfrm>
            <a:off x="2278800" y="4129920"/>
            <a:ext cx="4848480" cy="2324520"/>
          </a:xfrm>
          <a:prstGeom prst="rect">
            <a:avLst/>
          </a:prstGeom>
          <a:ln>
            <a:noFill/>
          </a:ln>
        </p:spPr>
      </p:pic>
      <p:pic>
        <p:nvPicPr>
          <p:cNvPr id="174" name="Рисунок 10" descr=""/>
          <p:cNvPicPr/>
          <p:nvPr/>
        </p:nvPicPr>
        <p:blipFill>
          <a:blip r:embed="rId5"/>
          <a:stretch/>
        </p:blipFill>
        <p:spPr>
          <a:xfrm>
            <a:off x="7127640" y="389160"/>
            <a:ext cx="3925800" cy="1222200"/>
          </a:xfrm>
          <a:prstGeom prst="rect">
            <a:avLst/>
          </a:prstGeom>
          <a:ln>
            <a:noFill/>
          </a:ln>
        </p:spPr>
      </p:pic>
      <p:pic>
        <p:nvPicPr>
          <p:cNvPr id="175" name="Рисунок 18" descr=""/>
          <p:cNvPicPr/>
          <p:nvPr/>
        </p:nvPicPr>
        <p:blipFill>
          <a:blip r:embed="rId6"/>
          <a:stretch/>
        </p:blipFill>
        <p:spPr>
          <a:xfrm>
            <a:off x="7380720" y="3568680"/>
            <a:ext cx="3419640" cy="3288960"/>
          </a:xfrm>
          <a:prstGeom prst="rect">
            <a:avLst/>
          </a:prstGeom>
          <a:ln>
            <a:noFill/>
          </a:ln>
        </p:spPr>
      </p:pic>
      <p:pic>
        <p:nvPicPr>
          <p:cNvPr id="176" name="Рисунок 14" descr=""/>
          <p:cNvPicPr/>
          <p:nvPr/>
        </p:nvPicPr>
        <p:blipFill>
          <a:blip r:embed="rId7"/>
          <a:stretch/>
        </p:blipFill>
        <p:spPr>
          <a:xfrm>
            <a:off x="9077040" y="1500480"/>
            <a:ext cx="2994120" cy="262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a5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84;p10" descr=""/>
          <p:cNvPicPr/>
          <p:nvPr/>
        </p:nvPicPr>
        <p:blipFill>
          <a:blip r:embed="rId1"/>
          <a:stretch/>
        </p:blipFill>
        <p:spPr>
          <a:xfrm>
            <a:off x="3112200" y="3584520"/>
            <a:ext cx="4720680" cy="3273120"/>
          </a:xfrm>
          <a:prstGeom prst="rect">
            <a:avLst/>
          </a:prstGeom>
          <a:ln>
            <a:noFill/>
          </a:ln>
        </p:spPr>
      </p:pic>
      <p:grpSp>
        <p:nvGrpSpPr>
          <p:cNvPr id="178" name="Group 1"/>
          <p:cNvGrpSpPr/>
          <p:nvPr/>
        </p:nvGrpSpPr>
        <p:grpSpPr>
          <a:xfrm>
            <a:off x="2448000" y="1152720"/>
            <a:ext cx="6154920" cy="913680"/>
            <a:chOff x="2448000" y="1152720"/>
            <a:chExt cx="6154920" cy="913680"/>
          </a:xfrm>
        </p:grpSpPr>
        <p:sp>
          <p:nvSpPr>
            <p:cNvPr id="179" name="CustomShape 2"/>
            <p:cNvSpPr/>
            <p:nvPr/>
          </p:nvSpPr>
          <p:spPr>
            <a:xfrm>
              <a:off x="2448000" y="1152720"/>
              <a:ext cx="5157000" cy="913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ru-RU" sz="6000" spc="-1" strike="noStrike">
                  <a:solidFill>
                    <a:srgbClr val="ffffff"/>
                  </a:solidFill>
                  <a:latin typeface="Georgia"/>
                  <a:ea typeface="Arial"/>
                </a:rPr>
                <a:t>@-правила</a:t>
              </a:r>
              <a:endParaRPr b="0" lang="ru-RU" sz="6000" spc="-1" strike="noStrike">
                <a:latin typeface="Arial"/>
              </a:endParaRPr>
            </a:p>
          </p:txBody>
        </p:sp>
        <p:pic>
          <p:nvPicPr>
            <p:cNvPr id="180" name="Рисунок 3" descr=""/>
            <p:cNvPicPr/>
            <p:nvPr/>
          </p:nvPicPr>
          <p:blipFill>
            <a:blip r:embed="rId2"/>
            <a:stretch/>
          </p:blipFill>
          <p:spPr>
            <a:xfrm>
              <a:off x="7761960" y="1261800"/>
              <a:ext cx="840960" cy="76968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90;p11" descr=""/>
          <p:cNvPicPr/>
          <p:nvPr/>
        </p:nvPicPr>
        <p:blipFill>
          <a:blip r:embed="rId1"/>
          <a:stretch/>
        </p:blipFill>
        <p:spPr>
          <a:xfrm flipH="1">
            <a:off x="360" y="3524400"/>
            <a:ext cx="5490360" cy="3333240"/>
          </a:xfrm>
          <a:prstGeom prst="rect">
            <a:avLst/>
          </a:prstGeom>
          <a:ln>
            <a:noFill/>
          </a:ln>
        </p:spPr>
      </p:pic>
      <p:pic>
        <p:nvPicPr>
          <p:cNvPr id="182" name="Google Shape;193;p11" descr="C:\Users\gelya\OneDrive\Рабочий стол\A_web_scholarship_head-01.png"/>
          <p:cNvPicPr/>
          <p:nvPr/>
        </p:nvPicPr>
        <p:blipFill>
          <a:blip r:embed="rId2"/>
          <a:stretch/>
        </p:blipFill>
        <p:spPr>
          <a:xfrm>
            <a:off x="6388560" y="2133000"/>
            <a:ext cx="5802840" cy="4724640"/>
          </a:xfrm>
          <a:prstGeom prst="rect">
            <a:avLst/>
          </a:prstGeom>
          <a:ln>
            <a:noFill/>
          </a:ln>
        </p:spPr>
      </p:pic>
      <p:pic>
        <p:nvPicPr>
          <p:cNvPr id="183" name="Google Shape;194;p11" descr=""/>
          <p:cNvPicPr/>
          <p:nvPr/>
        </p:nvPicPr>
        <p:blipFill>
          <a:blip r:embed="rId3"/>
          <a:stretch/>
        </p:blipFill>
        <p:spPr>
          <a:xfrm>
            <a:off x="10266840" y="720"/>
            <a:ext cx="1924920" cy="1546200"/>
          </a:xfrm>
          <a:prstGeom prst="rect">
            <a:avLst/>
          </a:prstGeom>
          <a:ln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360000" y="504000"/>
            <a:ext cx="59040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5a558d"/>
                </a:solidFill>
                <a:latin typeface="Segoe UI"/>
                <a:ea typeface="Arial"/>
              </a:rPr>
              <a:t>CSS Animations</a:t>
            </a:r>
            <a:endParaRPr b="0" lang="ru-RU" sz="4800" spc="-1" strike="noStrike">
              <a:latin typeface="Arial"/>
            </a:endParaRPr>
          </a:p>
        </p:txBody>
      </p:sp>
      <p:grpSp>
        <p:nvGrpSpPr>
          <p:cNvPr id="185" name="Group 2"/>
          <p:cNvGrpSpPr/>
          <p:nvPr/>
        </p:nvGrpSpPr>
        <p:grpSpPr>
          <a:xfrm>
            <a:off x="4014720" y="2810880"/>
            <a:ext cx="3132000" cy="2522520"/>
            <a:chOff x="4014720" y="2810880"/>
            <a:chExt cx="3132000" cy="2522520"/>
          </a:xfrm>
        </p:grpSpPr>
        <p:sp>
          <p:nvSpPr>
            <p:cNvPr id="186" name="CustomShape 3"/>
            <p:cNvSpPr/>
            <p:nvPr/>
          </p:nvSpPr>
          <p:spPr>
            <a:xfrm>
              <a:off x="4014720" y="3871440"/>
              <a:ext cx="3132000" cy="1461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transition: all 1s ease-out;</a:t>
              </a:r>
              <a:endParaRPr b="0" lang="ru-RU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transition-delay</a:t>
              </a:r>
              <a:endParaRPr b="0" lang="ru-RU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transition-duration</a:t>
              </a:r>
              <a:endParaRPr b="0" lang="ru-RU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transition-property</a:t>
              </a:r>
              <a:endParaRPr b="0" lang="ru-RU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transition-timing-function</a:t>
              </a:r>
              <a:endParaRPr b="0" lang="ru-RU" sz="1800" spc="-1" strike="noStrike">
                <a:latin typeface="Arial"/>
              </a:endParaRPr>
            </a:p>
          </p:txBody>
        </p:sp>
        <p:pic>
          <p:nvPicPr>
            <p:cNvPr id="187" name="Рисунок 16" descr=""/>
            <p:cNvPicPr/>
            <p:nvPr/>
          </p:nvPicPr>
          <p:blipFill>
            <a:blip r:embed="rId4"/>
            <a:stretch/>
          </p:blipFill>
          <p:spPr>
            <a:xfrm>
              <a:off x="4821120" y="2810880"/>
              <a:ext cx="752400" cy="712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8" name="Group 4"/>
          <p:cNvGrpSpPr/>
          <p:nvPr/>
        </p:nvGrpSpPr>
        <p:grpSpPr>
          <a:xfrm>
            <a:off x="336960" y="2810880"/>
            <a:ext cx="3430440" cy="3345480"/>
            <a:chOff x="336960" y="2810880"/>
            <a:chExt cx="3430440" cy="3345480"/>
          </a:xfrm>
        </p:grpSpPr>
        <p:sp>
          <p:nvSpPr>
            <p:cNvPr id="189" name="CustomShape 5"/>
            <p:cNvSpPr/>
            <p:nvPr/>
          </p:nvSpPr>
          <p:spPr>
            <a:xfrm>
              <a:off x="336960" y="3871440"/>
              <a:ext cx="3430440" cy="228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2a2e2e"/>
                  </a:solidFill>
                  <a:latin typeface="Arial"/>
                  <a:ea typeface="Arial"/>
                </a:rPr>
                <a:t>animation-name</a:t>
              </a:r>
              <a:r>
                <a:rPr b="0" lang="en-US" sz="1800" spc="-1" strike="noStrike">
                  <a:solidFill>
                    <a:srgbClr val="2a2e2e"/>
                  </a:solidFill>
                  <a:latin typeface="Arial"/>
                  <a:ea typeface="Arial"/>
                </a:rPr>
                <a:t>: </a:t>
              </a:r>
              <a:r>
                <a:rPr b="0" lang="ru-RU" sz="1800" spc="-1" strike="noStrike">
                  <a:solidFill>
                    <a:srgbClr val="2a2e2e"/>
                  </a:solidFill>
                  <a:latin typeface="Arial"/>
                  <a:ea typeface="Arial"/>
                </a:rPr>
                <a:t>@</a:t>
              </a:r>
              <a:r>
                <a:rPr b="0" lang="en-US" sz="1800" spc="-1" strike="noStrike">
                  <a:solidFill>
                    <a:srgbClr val="2a2e2e"/>
                  </a:solidFill>
                  <a:latin typeface="Arial"/>
                  <a:ea typeface="Arial"/>
                </a:rPr>
                <a:t>keyframes</a:t>
              </a:r>
              <a:br/>
              <a:r>
                <a:rPr b="0" lang="ru-RU" sz="1800" spc="-1" strike="noStrike">
                  <a:solidFill>
                    <a:srgbClr val="2a2e2e"/>
                  </a:solidFill>
                  <a:latin typeface="Arial"/>
                  <a:ea typeface="Arial"/>
                </a:rPr>
                <a:t>animation-delay</a:t>
              </a:r>
              <a:endParaRPr b="0" lang="ru-RU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2a2e2e"/>
                  </a:solidFill>
                  <a:latin typeface="Arial"/>
                  <a:ea typeface="Arial"/>
                </a:rPr>
                <a:t>animation-duration</a:t>
              </a:r>
              <a:endParaRPr b="0" lang="ru-RU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2a2e2e"/>
                  </a:solidFill>
                  <a:latin typeface="Arial"/>
                  <a:ea typeface="Arial"/>
                </a:rPr>
                <a:t>animation-timing-function</a:t>
              </a:r>
              <a:endParaRPr b="0" lang="ru-RU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2a2e2e"/>
                  </a:solidFill>
                  <a:latin typeface="Arial"/>
                  <a:ea typeface="Arial"/>
                </a:rPr>
                <a:t>animation-iteration-count</a:t>
              </a:r>
              <a:endParaRPr b="0" lang="ru-RU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2a2e2e"/>
                  </a:solidFill>
                  <a:latin typeface="Arial"/>
                  <a:ea typeface="Arial"/>
                </a:rPr>
                <a:t>animation-direction</a:t>
              </a:r>
              <a:endParaRPr b="0" lang="ru-RU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2a2e2e"/>
                  </a:solidFill>
                  <a:latin typeface="Arial"/>
                  <a:ea typeface="Arial"/>
                </a:rPr>
                <a:t>animation-fill-mode</a:t>
              </a:r>
              <a:endParaRPr b="0" lang="ru-RU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2a2e2e"/>
                  </a:solidFill>
                  <a:latin typeface="Arial"/>
                  <a:ea typeface="Arial"/>
                </a:rPr>
                <a:t>animation-play-state</a:t>
              </a:r>
              <a:endParaRPr b="0" lang="ru-RU" sz="1800" spc="-1" strike="noStrike">
                <a:latin typeface="Arial"/>
              </a:endParaRPr>
            </a:p>
          </p:txBody>
        </p:sp>
        <p:pic>
          <p:nvPicPr>
            <p:cNvPr id="190" name="Рисунок 17" descr=""/>
            <p:cNvPicPr/>
            <p:nvPr/>
          </p:nvPicPr>
          <p:blipFill>
            <a:blip r:embed="rId5"/>
            <a:stretch/>
          </p:blipFill>
          <p:spPr>
            <a:xfrm>
              <a:off x="1393560" y="2810880"/>
              <a:ext cx="752400" cy="712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1" name="CustomShape 6"/>
          <p:cNvSpPr/>
          <p:nvPr/>
        </p:nvSpPr>
        <p:spPr>
          <a:xfrm>
            <a:off x="336960" y="1419480"/>
            <a:ext cx="82054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1b1b1b"/>
                </a:solidFill>
                <a:latin typeface="arial"/>
                <a:ea typeface="Arial"/>
              </a:rPr>
              <a:t>CSS-</a:t>
            </a:r>
            <a:r>
              <a:rPr b="1" lang="ru-RU" sz="1400" spc="-1" strike="noStrike">
                <a:solidFill>
                  <a:srgbClr val="2a2e2e"/>
                </a:solidFill>
                <a:latin typeface="Arial"/>
                <a:ea typeface="Arial"/>
              </a:rPr>
              <a:t>animation</a:t>
            </a:r>
            <a:r>
              <a:rPr b="0" lang="ru-RU" sz="1400" spc="-1" strike="noStrike">
                <a:solidFill>
                  <a:srgbClr val="1b1b1b"/>
                </a:solidFill>
                <a:latin typeface="arial"/>
                <a:ea typeface="Arial"/>
              </a:rPr>
              <a:t> позволяют анимировать переходы от одной конфигурации CSS стилей к другой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92" name="CustomShape 7"/>
          <p:cNvSpPr/>
          <p:nvPr/>
        </p:nvSpPr>
        <p:spPr>
          <a:xfrm>
            <a:off x="336960" y="1901880"/>
            <a:ext cx="90316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1b1b1b"/>
                </a:solidFill>
                <a:latin typeface="arial"/>
                <a:ea typeface="Arial"/>
              </a:rPr>
              <a:t>CSS</a:t>
            </a:r>
            <a:r>
              <a:rPr b="1" lang="en-US" sz="1400" spc="-1" strike="noStrike">
                <a:solidFill>
                  <a:srgbClr val="1b1b1b"/>
                </a:solidFill>
                <a:latin typeface="arial"/>
                <a:ea typeface="Arial"/>
              </a:rPr>
              <a:t>-</a:t>
            </a:r>
            <a:r>
              <a:rPr b="1" lang="ru-RU" sz="1400" spc="-1" strike="noStrike">
                <a:solidFill>
                  <a:srgbClr val="1b1b1b"/>
                </a:solidFill>
                <a:latin typeface="arial"/>
                <a:ea typeface="Arial"/>
              </a:rPr>
              <a:t>transitions</a:t>
            </a:r>
            <a:r>
              <a:rPr b="1" lang="en-US" sz="1400" spc="-1" strike="noStrike">
                <a:solidFill>
                  <a:srgbClr val="1b1b1b"/>
                </a:solidFill>
                <a:latin typeface="arial"/>
                <a:ea typeface="Arial"/>
              </a:rPr>
              <a:t> </a:t>
            </a:r>
            <a:r>
              <a:rPr b="0" lang="ru-RU" sz="1400" spc="-1" strike="noStrike">
                <a:solidFill>
                  <a:srgbClr val="1b1b1b"/>
                </a:solidFill>
                <a:latin typeface="arial"/>
                <a:ea typeface="Arial"/>
              </a:rPr>
              <a:t> предоставляют способ контролировать скорость анимации, при изменении CSS-свойств.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</TotalTime>
  <Application>LibreOffice/6.4.7.2$Linux_X86_64 LibreOffice_project/40$Build-2</Application>
  <Words>175</Words>
  <Paragraphs>45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dc:description/>
  <dc:language>ru-RU</dc:language>
  <cp:lastModifiedBy/>
  <dcterms:modified xsi:type="dcterms:W3CDTF">2021-09-25T12:01:32Z</dcterms:modified>
  <cp:revision>54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0x010100B25532960B215845A521E40128AEEA1D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10</vt:i4>
  </property>
  <property fmtid="{D5CDD505-2E9C-101B-9397-08002B2CF9AE}" pid="9" name="PresentationFormat">
    <vt:lpwstr>Широкоэкранный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10</vt:i4>
  </property>
</Properties>
</file>